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10"/>
  </p:notesMasterIdLst>
  <p:sldIdLst>
    <p:sldId id="283" r:id="rId2"/>
    <p:sldId id="258" r:id="rId3"/>
    <p:sldId id="257" r:id="rId4"/>
    <p:sldId id="267" r:id="rId5"/>
    <p:sldId id="268" r:id="rId6"/>
    <p:sldId id="269" r:id="rId7"/>
    <p:sldId id="284" r:id="rId8"/>
    <p:sldId id="270" r:id="rId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11"/>
    <p:restoredTop sz="69944"/>
  </p:normalViewPr>
  <p:slideViewPr>
    <p:cSldViewPr snapToGrid="0" snapToObjects="1">
      <p:cViewPr varScale="1">
        <p:scale>
          <a:sx n="84" d="100"/>
          <a:sy n="84" d="100"/>
        </p:scale>
        <p:origin x="17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GB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84388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/>
            <a:endParaRPr dirty="0"/>
          </a:p>
        </p:txBody>
      </p:sp>
      <p:sp>
        <p:nvSpPr>
          <p:cNvPr id="126" name="Google Shape;12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100" dirty="0"/>
          </a:p>
        </p:txBody>
      </p:sp>
      <p:sp>
        <p:nvSpPr>
          <p:cNvPr id="118" name="Google Shape;11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/>
            <a:endParaRPr dirty="0"/>
          </a:p>
        </p:txBody>
      </p:sp>
      <p:sp>
        <p:nvSpPr>
          <p:cNvPr id="118" name="Google Shape;11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5436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/>
            <a:endParaRPr lang="en-GB" b="0" dirty="0">
              <a:effectLst/>
            </a:endParaRPr>
          </a:p>
        </p:txBody>
      </p:sp>
      <p:sp>
        <p:nvSpPr>
          <p:cNvPr id="126" name="Google Shape;12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15651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8" name="Google Shape;11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8455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  <p:sp>
        <p:nvSpPr>
          <p:cNvPr id="118" name="Google Shape;11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96682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 fontAlgn="base"/>
            <a:endParaRPr lang="en-GB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5055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0" y="6356350"/>
            <a:ext cx="12192000" cy="50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59724" y="6413184"/>
            <a:ext cx="5157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pic>
        <p:nvPicPr>
          <p:cNvPr id="17" name="Google Shape;17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22896" y="6437887"/>
            <a:ext cx="2235755" cy="33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 txBox="1">
            <a:spLocks noGrp="1"/>
          </p:cNvSpPr>
          <p:nvPr>
            <p:ph type="subTitle" idx="2"/>
          </p:nvPr>
        </p:nvSpPr>
        <p:spPr>
          <a:xfrm>
            <a:off x="15250" y="346950"/>
            <a:ext cx="7867500" cy="608700"/>
          </a:xfrm>
          <a:prstGeom prst="rect">
            <a:avLst/>
          </a:prstGeom>
        </p:spPr>
        <p:txBody>
          <a:bodyPr spcFirstLastPara="1" wrap="square" lIns="91425" tIns="45700" rIns="91425" bIns="45700" anchor="t" anchorCtr="0"/>
          <a:lstStyle>
            <a:lvl1pPr lvl="0" rtl="0">
              <a:spcBef>
                <a:spcPts val="1000"/>
              </a:spcBef>
              <a:spcAft>
                <a:spcPts val="0"/>
              </a:spcAft>
              <a:buNone/>
              <a:defRPr sz="2400" b="1"/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0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3"/>
          </p:nvPr>
        </p:nvSpPr>
        <p:spPr>
          <a:xfrm>
            <a:off x="1796425" y="1251825"/>
            <a:ext cx="7867500" cy="2710500"/>
          </a:xfrm>
          <a:prstGeom prst="rect">
            <a:avLst/>
          </a:prstGeom>
        </p:spPr>
        <p:txBody>
          <a:bodyPr spcFirstLastPara="1" wrap="square" lIns="91425" tIns="45700" rIns="91425" bIns="45700" anchor="t" anchorCtr="0"/>
          <a:lstStyle>
            <a:lvl1pPr lvl="0" rtl="0">
              <a:spcBef>
                <a:spcPts val="100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0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/>
          <p:nvPr/>
        </p:nvSpPr>
        <p:spPr>
          <a:xfrm>
            <a:off x="0" y="6356350"/>
            <a:ext cx="12192000" cy="50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1"/>
          </p:nvPr>
        </p:nvSpPr>
        <p:spPr>
          <a:xfrm>
            <a:off x="59724" y="6413184"/>
            <a:ext cx="5157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pic>
        <p:nvPicPr>
          <p:cNvPr id="23" name="Google Shape;2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22896" y="6437887"/>
            <a:ext cx="2235755" cy="3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8" name="Google Shape;38;p5"/>
          <p:cNvSpPr/>
          <p:nvPr/>
        </p:nvSpPr>
        <p:spPr>
          <a:xfrm>
            <a:off x="0" y="6356350"/>
            <a:ext cx="12192000" cy="50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59724" y="6413184"/>
            <a:ext cx="5157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22896" y="6437887"/>
            <a:ext cx="2235755" cy="3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7" name="Google Shape;47;p6"/>
          <p:cNvSpPr/>
          <p:nvPr/>
        </p:nvSpPr>
        <p:spPr>
          <a:xfrm>
            <a:off x="0" y="6356350"/>
            <a:ext cx="12192000" cy="50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2"/>
          </p:nvPr>
        </p:nvSpPr>
        <p:spPr>
          <a:xfrm>
            <a:off x="59724" y="6413184"/>
            <a:ext cx="5157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pic>
        <p:nvPicPr>
          <p:cNvPr id="49" name="Google Shape;49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22896" y="6437887"/>
            <a:ext cx="2235755" cy="3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7"/>
          <p:cNvSpPr/>
          <p:nvPr/>
        </p:nvSpPr>
        <p:spPr>
          <a:xfrm>
            <a:off x="0" y="6356350"/>
            <a:ext cx="12192000" cy="50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7"/>
          <p:cNvSpPr txBox="1">
            <a:spLocks noGrp="1"/>
          </p:cNvSpPr>
          <p:nvPr>
            <p:ph type="body" idx="5"/>
          </p:nvPr>
        </p:nvSpPr>
        <p:spPr>
          <a:xfrm>
            <a:off x="59724" y="6413184"/>
            <a:ext cx="5157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pic>
        <p:nvPicPr>
          <p:cNvPr id="61" name="Google Shape;6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22896" y="6437887"/>
            <a:ext cx="2235755" cy="3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/>
          <p:nvPr/>
        </p:nvSpPr>
        <p:spPr>
          <a:xfrm>
            <a:off x="0" y="6356350"/>
            <a:ext cx="12192000" cy="50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9"/>
          <p:cNvSpPr txBox="1">
            <a:spLocks noGrp="1"/>
          </p:cNvSpPr>
          <p:nvPr>
            <p:ph type="body" idx="1"/>
          </p:nvPr>
        </p:nvSpPr>
        <p:spPr>
          <a:xfrm>
            <a:off x="59724" y="6413184"/>
            <a:ext cx="5157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pic>
        <p:nvPicPr>
          <p:cNvPr id="72" name="Google Shape;7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22896" y="6437887"/>
            <a:ext cx="2235755" cy="3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0" name="Google Shape;80;p10"/>
          <p:cNvSpPr/>
          <p:nvPr/>
        </p:nvSpPr>
        <p:spPr>
          <a:xfrm>
            <a:off x="0" y="6356350"/>
            <a:ext cx="12192000" cy="50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0"/>
          <p:cNvSpPr txBox="1">
            <a:spLocks noGrp="1"/>
          </p:cNvSpPr>
          <p:nvPr>
            <p:ph type="body" idx="3"/>
          </p:nvPr>
        </p:nvSpPr>
        <p:spPr>
          <a:xfrm>
            <a:off x="59724" y="6413184"/>
            <a:ext cx="5157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pic>
        <p:nvPicPr>
          <p:cNvPr id="82" name="Google Shape;8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22896" y="6437887"/>
            <a:ext cx="2235755" cy="3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9" name="Google Shape;99;p12"/>
          <p:cNvSpPr/>
          <p:nvPr/>
        </p:nvSpPr>
        <p:spPr>
          <a:xfrm>
            <a:off x="0" y="6356350"/>
            <a:ext cx="12192000" cy="50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body" idx="2"/>
          </p:nvPr>
        </p:nvSpPr>
        <p:spPr>
          <a:xfrm>
            <a:off x="59724" y="6413184"/>
            <a:ext cx="5157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pic>
        <p:nvPicPr>
          <p:cNvPr id="101" name="Google Shape;101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22896" y="6437887"/>
            <a:ext cx="2235755" cy="3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Vertical Title and Tex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3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body" idx="1"/>
          </p:nvPr>
        </p:nvSpPr>
        <p:spPr>
          <a:xfrm rot="5400000">
            <a:off x="1666050" y="-596100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8" name="Google Shape;108;p13"/>
          <p:cNvSpPr/>
          <p:nvPr/>
        </p:nvSpPr>
        <p:spPr>
          <a:xfrm>
            <a:off x="0" y="6356350"/>
            <a:ext cx="12192000" cy="50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3"/>
          <p:cNvSpPr txBox="1">
            <a:spLocks noGrp="1"/>
          </p:cNvSpPr>
          <p:nvPr>
            <p:ph type="body" idx="2"/>
          </p:nvPr>
        </p:nvSpPr>
        <p:spPr>
          <a:xfrm>
            <a:off x="59724" y="6413184"/>
            <a:ext cx="5157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pic>
        <p:nvPicPr>
          <p:cNvPr id="110" name="Google Shape;11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22896" y="6437887"/>
            <a:ext cx="2235755" cy="3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8" r:id="rId8"/>
    <p:sldLayoutId id="214748365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E90A2-60CF-834D-AB3B-E7372F1B5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190D64-23DD-2B41-8F14-724275A5AB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A9975E-C480-5247-A219-2534F70DFC0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2BC03849-82C7-164D-9FB0-C0B8CB2F4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Google Shape;115;p14">
            <a:extLst>
              <a:ext uri="{FF2B5EF4-FFF2-40B4-BE49-F238E27FC236}">
                <a16:creationId xmlns:a16="http://schemas.microsoft.com/office/drawing/2014/main" id="{C4AFCDD7-F3FA-264B-9871-1654B0017A6E}"/>
              </a:ext>
            </a:extLst>
          </p:cNvPr>
          <p:cNvSpPr txBox="1">
            <a:spLocks/>
          </p:cNvSpPr>
          <p:nvPr/>
        </p:nvSpPr>
        <p:spPr>
          <a:xfrm>
            <a:off x="2291550" y="2434813"/>
            <a:ext cx="7608900" cy="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3600" b="1" dirty="0">
                <a:solidFill>
                  <a:schemeClr val="bg1"/>
                </a:solidFill>
              </a:rPr>
              <a:t>Test </a:t>
            </a:r>
            <a:r>
              <a:rPr lang="en-GB" sz="3600" b="1" dirty="0" err="1">
                <a:solidFill>
                  <a:schemeClr val="bg1"/>
                </a:solidFill>
              </a:rPr>
              <a:t>Senaryosu</a:t>
            </a:r>
            <a:r>
              <a:rPr lang="en-GB" sz="3600" b="1" dirty="0">
                <a:solidFill>
                  <a:schemeClr val="bg1"/>
                </a:solidFill>
              </a:rPr>
              <a:t> (Test Case) </a:t>
            </a:r>
            <a:r>
              <a:rPr lang="en-GB" sz="3600" b="1" dirty="0" err="1">
                <a:solidFill>
                  <a:schemeClr val="bg1"/>
                </a:solidFill>
              </a:rPr>
              <a:t>ve</a:t>
            </a:r>
            <a:r>
              <a:rPr lang="en-GB" sz="3600" b="1" dirty="0">
                <a:solidFill>
                  <a:schemeClr val="bg1"/>
                </a:solidFill>
              </a:rPr>
              <a:t> Test </a:t>
            </a:r>
            <a:r>
              <a:rPr lang="en-GB" sz="3600" b="1" dirty="0" err="1">
                <a:solidFill>
                  <a:schemeClr val="bg1"/>
                </a:solidFill>
              </a:rPr>
              <a:t>Kontrol</a:t>
            </a:r>
            <a:r>
              <a:rPr lang="en-GB" sz="3600" b="1" dirty="0">
                <a:solidFill>
                  <a:schemeClr val="bg1"/>
                </a:solidFill>
              </a:rPr>
              <a:t> </a:t>
            </a:r>
            <a:r>
              <a:rPr lang="en-GB" sz="3600" b="1" dirty="0" err="1">
                <a:solidFill>
                  <a:schemeClr val="bg1"/>
                </a:solidFill>
              </a:rPr>
              <a:t>Listesi</a:t>
            </a:r>
            <a:r>
              <a:rPr lang="en-GB" sz="3600" b="1" dirty="0">
                <a:solidFill>
                  <a:schemeClr val="bg1"/>
                </a:solidFill>
              </a:rPr>
              <a:t> (Checklist)</a:t>
            </a:r>
          </a:p>
        </p:txBody>
      </p:sp>
    </p:spTree>
    <p:extLst>
      <p:ext uri="{BB962C8B-B14F-4D97-AF65-F5344CB8AC3E}">
        <p14:creationId xmlns:p14="http://schemas.microsoft.com/office/powerpoint/2010/main" val="2650029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>
            <a:spLocks noGrp="1"/>
          </p:cNvSpPr>
          <p:nvPr>
            <p:ph type="body" idx="1"/>
          </p:nvPr>
        </p:nvSpPr>
        <p:spPr>
          <a:xfrm>
            <a:off x="59724" y="6413184"/>
            <a:ext cx="51577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en-GB" dirty="0"/>
              <a:t>Test </a:t>
            </a:r>
            <a:r>
              <a:rPr lang="en-GB" dirty="0" err="1"/>
              <a:t>Senaryosu</a:t>
            </a:r>
            <a:endParaRPr lang="en-GB" dirty="0"/>
          </a:p>
        </p:txBody>
      </p:sp>
      <p:sp>
        <p:nvSpPr>
          <p:cNvPr id="5" name="Google Shape;121;p15">
            <a:extLst>
              <a:ext uri="{FF2B5EF4-FFF2-40B4-BE49-F238E27FC236}">
                <a16:creationId xmlns:a16="http://schemas.microsoft.com/office/drawing/2014/main" id="{5A601437-D4A9-4B47-AD98-237D463BB4F0}"/>
              </a:ext>
            </a:extLst>
          </p:cNvPr>
          <p:cNvSpPr/>
          <p:nvPr/>
        </p:nvSpPr>
        <p:spPr>
          <a:xfrm>
            <a:off x="0" y="457200"/>
            <a:ext cx="2895600" cy="484800"/>
          </a:xfrm>
          <a:prstGeom prst="rect">
            <a:avLst/>
          </a:prstGeom>
          <a:solidFill>
            <a:srgbClr val="56ADF2">
              <a:alpha val="7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Test </a:t>
            </a:r>
            <a:r>
              <a:rPr lang="en-US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Koşum</a:t>
            </a: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Senaryosu</a:t>
            </a:r>
            <a:endParaRPr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Google Shape;146;p19">
            <a:extLst>
              <a:ext uri="{FF2B5EF4-FFF2-40B4-BE49-F238E27FC236}">
                <a16:creationId xmlns:a16="http://schemas.microsoft.com/office/drawing/2014/main" id="{E7B3CCD1-B65C-1848-8135-FC6237BD9D68}"/>
              </a:ext>
            </a:extLst>
          </p:cNvPr>
          <p:cNvSpPr txBox="1">
            <a:spLocks/>
          </p:cNvSpPr>
          <p:nvPr/>
        </p:nvSpPr>
        <p:spPr>
          <a:xfrm>
            <a:off x="6096000" y="2088653"/>
            <a:ext cx="5285475" cy="3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-368300">
              <a:lnSpc>
                <a:spcPct val="115000"/>
              </a:lnSpc>
              <a:spcBef>
                <a:spcPts val="0"/>
              </a:spcBef>
              <a:buSzPts val="2200"/>
              <a:buFont typeface="Arial"/>
              <a:buChar char="➔"/>
            </a:pPr>
            <a:r>
              <a:rPr lang="en-GB" sz="2200" b="1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Test </a:t>
            </a:r>
            <a:r>
              <a:rPr lang="en-GB" sz="2200" b="1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senaryosu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,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bir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uygulamayı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test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etmek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amacıyla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,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analiz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dokümanı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baz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alınarak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oluşturulan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adımlarıdır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.  </a:t>
            </a:r>
          </a:p>
          <a:p>
            <a:pPr indent="-368300">
              <a:lnSpc>
                <a:spcPct val="115000"/>
              </a:lnSpc>
              <a:spcBef>
                <a:spcPts val="0"/>
              </a:spcBef>
              <a:buSzPts val="2200"/>
              <a:buFont typeface="Arial"/>
              <a:buChar char="➔"/>
            </a:pPr>
            <a:endParaRPr lang="en-GB" sz="2200" dirty="0">
              <a:solidFill>
                <a:srgbClr val="000000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  <a:p>
            <a:pPr indent="-368300">
              <a:lnSpc>
                <a:spcPct val="115000"/>
              </a:lnSpc>
              <a:spcBef>
                <a:spcPts val="0"/>
              </a:spcBef>
              <a:buSzPts val="2200"/>
              <a:buFont typeface="Arial"/>
              <a:buChar char="➔"/>
            </a:pP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Test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senaryolari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,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uygulamanin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beklenen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sonucu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verip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vermediğini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bulmak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icin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kullanilir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.</a:t>
            </a:r>
            <a:endParaRPr lang="en-GB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8900" indent="0">
              <a:lnSpc>
                <a:spcPct val="115000"/>
              </a:lnSpc>
              <a:spcBef>
                <a:spcPts val="0"/>
              </a:spcBef>
              <a:buSzPts val="2200"/>
              <a:buNone/>
            </a:pPr>
            <a:endParaRPr lang="en-GB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5F4757-2AC2-6E48-A224-862D1A276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000" y="2159023"/>
            <a:ext cx="5795000" cy="303713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 txBox="1">
            <a:spLocks noGrp="1"/>
          </p:cNvSpPr>
          <p:nvPr>
            <p:ph type="body" idx="1"/>
          </p:nvPr>
        </p:nvSpPr>
        <p:spPr>
          <a:xfrm>
            <a:off x="59724" y="6413184"/>
            <a:ext cx="51577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en-GB" dirty="0"/>
              <a:t>Test </a:t>
            </a:r>
            <a:r>
              <a:rPr lang="en-GB" dirty="0" err="1"/>
              <a:t>Senaryosu</a:t>
            </a:r>
            <a:endParaRPr lang="en-GB" dirty="0"/>
          </a:p>
        </p:txBody>
      </p:sp>
      <p:sp>
        <p:nvSpPr>
          <p:cNvPr id="123" name="Google Shape;123;p15"/>
          <p:cNvSpPr txBox="1">
            <a:spLocks noGrp="1"/>
          </p:cNvSpPr>
          <p:nvPr>
            <p:ph type="subTitle" idx="3"/>
          </p:nvPr>
        </p:nvSpPr>
        <p:spPr>
          <a:xfrm>
            <a:off x="1716335" y="2057399"/>
            <a:ext cx="8249100" cy="274320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0" algn="l" rtl="0">
              <a:spcBef>
                <a:spcPts val="0"/>
              </a:spcBef>
              <a:spcAft>
                <a:spcPts val="0"/>
              </a:spcAft>
            </a:pPr>
            <a:endParaRPr lang="en-GB" sz="2200" dirty="0"/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/>
              <a:t>Test </a:t>
            </a:r>
            <a:r>
              <a:rPr lang="en-GB" sz="2200" dirty="0" err="1"/>
              <a:t>Açıklaması</a:t>
            </a:r>
            <a:endParaRPr lang="en-GB" sz="2200" dirty="0"/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/>
              <a:t>Test </a:t>
            </a:r>
            <a:r>
              <a:rPr lang="en-GB" sz="2200" dirty="0" err="1"/>
              <a:t>Adımları</a:t>
            </a:r>
            <a:endParaRPr lang="en-GB" sz="2200" dirty="0"/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 err="1"/>
              <a:t>Önşartlar</a:t>
            </a:r>
            <a:endParaRPr lang="en-GB" sz="2200" dirty="0"/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/>
              <a:t>Test </a:t>
            </a:r>
            <a:r>
              <a:rPr lang="en-GB" sz="2200" dirty="0" err="1"/>
              <a:t>Datası</a:t>
            </a:r>
            <a:endParaRPr lang="en-GB" sz="2200" dirty="0"/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 err="1"/>
              <a:t>Beklenen</a:t>
            </a:r>
            <a:r>
              <a:rPr lang="en-GB" sz="2200" dirty="0"/>
              <a:t> </a:t>
            </a:r>
            <a:r>
              <a:rPr lang="en-GB" sz="2200" dirty="0" err="1"/>
              <a:t>Sonuç</a:t>
            </a:r>
            <a:endParaRPr lang="en-GB" sz="2200" dirty="0"/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 err="1"/>
              <a:t>Öncelik</a:t>
            </a:r>
            <a:endParaRPr lang="en-GB" sz="2200" dirty="0"/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/>
              <a:t>Test </a:t>
            </a:r>
            <a:r>
              <a:rPr lang="en-GB" sz="2200" dirty="0" err="1"/>
              <a:t>koşum</a:t>
            </a:r>
            <a:r>
              <a:rPr lang="en-GB" sz="2200" dirty="0"/>
              <a:t> </a:t>
            </a:r>
            <a:r>
              <a:rPr lang="en-GB" sz="2200" dirty="0" err="1"/>
              <a:t>ortamları</a:t>
            </a:r>
            <a:endParaRPr lang="en-GB" sz="2200" dirty="0"/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861366-AA59-5447-8E7A-CC2151E48195}"/>
              </a:ext>
            </a:extLst>
          </p:cNvPr>
          <p:cNvSpPr txBox="1"/>
          <p:nvPr/>
        </p:nvSpPr>
        <p:spPr>
          <a:xfrm>
            <a:off x="1219349" y="1150478"/>
            <a:ext cx="21226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Test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Senaryosu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 txBox="1">
            <a:spLocks noGrp="1"/>
          </p:cNvSpPr>
          <p:nvPr>
            <p:ph type="body" idx="1"/>
          </p:nvPr>
        </p:nvSpPr>
        <p:spPr>
          <a:xfrm>
            <a:off x="59724" y="6413184"/>
            <a:ext cx="51577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en-GB" dirty="0"/>
              <a:t>Test </a:t>
            </a:r>
            <a:r>
              <a:rPr lang="en-GB" dirty="0" err="1"/>
              <a:t>Senaryosu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861366-AA59-5447-8E7A-CC2151E48195}"/>
              </a:ext>
            </a:extLst>
          </p:cNvPr>
          <p:cNvSpPr txBox="1"/>
          <p:nvPr/>
        </p:nvSpPr>
        <p:spPr>
          <a:xfrm>
            <a:off x="1219349" y="1150478"/>
            <a:ext cx="28184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Örnek</a:t>
            </a: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 Test </a:t>
            </a:r>
            <a:r>
              <a:rPr lang="en-US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Senaryosu</a:t>
            </a: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552D96-555E-044A-97DB-682F7144D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0" y="2061567"/>
            <a:ext cx="11671300" cy="222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389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>
            <a:spLocks noGrp="1"/>
          </p:cNvSpPr>
          <p:nvPr>
            <p:ph type="body" idx="1"/>
          </p:nvPr>
        </p:nvSpPr>
        <p:spPr>
          <a:xfrm>
            <a:off x="59724" y="6413184"/>
            <a:ext cx="51577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en-GB" dirty="0"/>
              <a:t>Test </a:t>
            </a:r>
            <a:r>
              <a:rPr lang="en-GB" dirty="0" err="1"/>
              <a:t>Kontrol</a:t>
            </a:r>
            <a:r>
              <a:rPr lang="en-GB" dirty="0"/>
              <a:t> </a:t>
            </a:r>
            <a:r>
              <a:rPr lang="en-GB" dirty="0" err="1"/>
              <a:t>Listesi</a:t>
            </a:r>
            <a:endParaRPr lang="en-GB" dirty="0"/>
          </a:p>
        </p:txBody>
      </p:sp>
      <p:sp>
        <p:nvSpPr>
          <p:cNvPr id="5" name="Google Shape;121;p15">
            <a:extLst>
              <a:ext uri="{FF2B5EF4-FFF2-40B4-BE49-F238E27FC236}">
                <a16:creationId xmlns:a16="http://schemas.microsoft.com/office/drawing/2014/main" id="{5A601437-D4A9-4B47-AD98-237D463BB4F0}"/>
              </a:ext>
            </a:extLst>
          </p:cNvPr>
          <p:cNvSpPr/>
          <p:nvPr/>
        </p:nvSpPr>
        <p:spPr>
          <a:xfrm>
            <a:off x="0" y="457200"/>
            <a:ext cx="2560320" cy="484800"/>
          </a:xfrm>
          <a:prstGeom prst="rect">
            <a:avLst/>
          </a:prstGeom>
          <a:solidFill>
            <a:srgbClr val="56ADF2">
              <a:alpha val="7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Test </a:t>
            </a:r>
            <a:r>
              <a:rPr lang="en-US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Kontrol</a:t>
            </a: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Listesi</a:t>
            </a:r>
            <a:endParaRPr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Google Shape;146;p19">
            <a:extLst>
              <a:ext uri="{FF2B5EF4-FFF2-40B4-BE49-F238E27FC236}">
                <a16:creationId xmlns:a16="http://schemas.microsoft.com/office/drawing/2014/main" id="{E7B3CCD1-B65C-1848-8135-FC6237BD9D68}"/>
              </a:ext>
            </a:extLst>
          </p:cNvPr>
          <p:cNvSpPr txBox="1">
            <a:spLocks/>
          </p:cNvSpPr>
          <p:nvPr/>
        </p:nvSpPr>
        <p:spPr>
          <a:xfrm>
            <a:off x="6096000" y="1525017"/>
            <a:ext cx="5285475" cy="3852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-368300">
              <a:lnSpc>
                <a:spcPct val="115000"/>
              </a:lnSpc>
              <a:spcBef>
                <a:spcPts val="0"/>
              </a:spcBef>
              <a:buSzPts val="2200"/>
              <a:buFont typeface="Arial"/>
              <a:buChar char="➔"/>
            </a:pPr>
            <a:r>
              <a:rPr lang="en-GB" sz="2200" b="1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Test </a:t>
            </a:r>
            <a:r>
              <a:rPr lang="en-GB" sz="2200" b="1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kontrol</a:t>
            </a:r>
            <a:r>
              <a:rPr lang="en-GB" sz="2200" b="1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b="1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listesi</a:t>
            </a:r>
            <a:r>
              <a:rPr lang="en-GB" sz="2200" b="1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,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tecrübeye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dayalı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bir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test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tasarım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tekniğidir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. Bu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teknikte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tecrübeli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test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uzmanı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,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yazılımı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doğrulamak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için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kural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veya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kriterlerden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oluşan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genel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bir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liste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kullanır</a:t>
            </a:r>
            <a:endParaRPr lang="en-GB"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368300">
              <a:lnSpc>
                <a:spcPct val="115000"/>
              </a:lnSpc>
              <a:spcBef>
                <a:spcPts val="0"/>
              </a:spcBef>
              <a:buSzPts val="2200"/>
              <a:buFont typeface="Arial"/>
              <a:buChar char="➔"/>
            </a:pPr>
            <a:endParaRPr lang="en-GB"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368300">
              <a:lnSpc>
                <a:spcPct val="115000"/>
              </a:lnSpc>
              <a:spcBef>
                <a:spcPts val="0"/>
              </a:spcBef>
              <a:buSzPts val="2200"/>
              <a:buFont typeface="Arial"/>
              <a:buChar char="➔"/>
            </a:pP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Bu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teknik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genellikle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daha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b="1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çevik</a:t>
            </a:r>
            <a:r>
              <a:rPr lang="en-GB" sz="2200" b="1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b="1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proje</a:t>
            </a:r>
            <a:r>
              <a:rPr lang="en-GB" sz="2200" b="1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b="1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yönetimi</a:t>
            </a:r>
            <a:r>
              <a:rPr lang="en-GB" sz="2200" b="1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kullanan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firmalarda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ve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tecrübe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sahibi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test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uzmanları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tarafından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kullanılır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.</a:t>
            </a:r>
            <a:endParaRPr lang="en-GB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096F79-4133-5D4A-81E4-3C7C47373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81" y="1509269"/>
            <a:ext cx="4587830" cy="383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59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 txBox="1">
            <a:spLocks noGrp="1"/>
          </p:cNvSpPr>
          <p:nvPr>
            <p:ph type="body" idx="1"/>
          </p:nvPr>
        </p:nvSpPr>
        <p:spPr>
          <a:xfrm>
            <a:off x="59724" y="6413184"/>
            <a:ext cx="51577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en-GB" dirty="0"/>
              <a:t>Test </a:t>
            </a:r>
            <a:r>
              <a:rPr lang="en-GB" dirty="0" err="1"/>
              <a:t>Kontrol</a:t>
            </a:r>
            <a:r>
              <a:rPr lang="en-GB" dirty="0"/>
              <a:t> </a:t>
            </a:r>
            <a:r>
              <a:rPr lang="en-GB" dirty="0" err="1"/>
              <a:t>Listesi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861366-AA59-5447-8E7A-CC2151E48195}"/>
              </a:ext>
            </a:extLst>
          </p:cNvPr>
          <p:cNvSpPr txBox="1"/>
          <p:nvPr/>
        </p:nvSpPr>
        <p:spPr>
          <a:xfrm>
            <a:off x="1219349" y="1150478"/>
            <a:ext cx="25699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Örnek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kontrol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listesi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0653A2-7D9C-FB45-8508-5A816642B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69" y="2459990"/>
            <a:ext cx="10384862" cy="193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048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 txBox="1">
            <a:spLocks noGrp="1"/>
          </p:cNvSpPr>
          <p:nvPr>
            <p:ph type="body" idx="1"/>
          </p:nvPr>
        </p:nvSpPr>
        <p:spPr>
          <a:xfrm>
            <a:off x="59724" y="6413184"/>
            <a:ext cx="51577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en-GB" dirty="0"/>
              <a:t>Test </a:t>
            </a:r>
            <a:r>
              <a:rPr lang="en-GB" dirty="0" err="1"/>
              <a:t>Senaryosu</a:t>
            </a:r>
            <a:r>
              <a:rPr lang="en-GB" dirty="0"/>
              <a:t> </a:t>
            </a:r>
            <a:r>
              <a:rPr lang="en-GB" dirty="0" err="1"/>
              <a:t>ve</a:t>
            </a:r>
            <a:r>
              <a:rPr lang="en-GB" dirty="0"/>
              <a:t> Test </a:t>
            </a:r>
            <a:r>
              <a:rPr lang="en-GB" dirty="0" err="1"/>
              <a:t>Kontrol</a:t>
            </a:r>
            <a:r>
              <a:rPr lang="en-GB" dirty="0"/>
              <a:t> </a:t>
            </a:r>
            <a:r>
              <a:rPr lang="en-GB" dirty="0" err="1"/>
              <a:t>Listesi</a:t>
            </a:r>
            <a:endParaRPr lang="en-GB" dirty="0"/>
          </a:p>
        </p:txBody>
      </p:sp>
      <p:sp>
        <p:nvSpPr>
          <p:cNvPr id="123" name="Google Shape;123;p15"/>
          <p:cNvSpPr txBox="1">
            <a:spLocks noGrp="1"/>
          </p:cNvSpPr>
          <p:nvPr>
            <p:ph type="subTitle" idx="3"/>
          </p:nvPr>
        </p:nvSpPr>
        <p:spPr>
          <a:xfrm>
            <a:off x="1971450" y="2506979"/>
            <a:ext cx="8249100" cy="184404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0">
              <a:spcBef>
                <a:spcPts val="0"/>
              </a:spcBef>
            </a:pP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	</a:t>
            </a:r>
            <a:r>
              <a:rPr lang="en-GB" b="1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Test </a:t>
            </a:r>
            <a:r>
              <a:rPr lang="en-GB" b="1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dokümantasyonu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, her test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projesi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için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büyük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öneme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sahiptir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. Test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uzmanı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olarak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görevlerimizden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bir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tanesi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de 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yaptığımız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işi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doğru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olarak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dökümante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etmektir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. </a:t>
            </a:r>
            <a:r>
              <a:rPr lang="en-GB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Bunun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için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test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ekibi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, test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senaryoları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ya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da test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kontrol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listeleri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kullanırlar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ve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bu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döküman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tüm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yazılım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ekibi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ile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paylaşılır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. 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470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 txBox="1">
            <a:spLocks noGrp="1"/>
          </p:cNvSpPr>
          <p:nvPr>
            <p:ph type="body" idx="1"/>
          </p:nvPr>
        </p:nvSpPr>
        <p:spPr>
          <a:xfrm>
            <a:off x="59724" y="6413184"/>
            <a:ext cx="51577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en-GB" dirty="0"/>
              <a:t>Test </a:t>
            </a:r>
            <a:r>
              <a:rPr lang="en-GB" dirty="0" err="1"/>
              <a:t>Senaryosu</a:t>
            </a:r>
            <a:r>
              <a:rPr lang="en-GB" dirty="0"/>
              <a:t> </a:t>
            </a:r>
            <a:r>
              <a:rPr lang="en-GB" dirty="0" err="1"/>
              <a:t>ve</a:t>
            </a:r>
            <a:r>
              <a:rPr lang="en-GB" dirty="0"/>
              <a:t> Test </a:t>
            </a:r>
            <a:r>
              <a:rPr lang="en-GB" dirty="0" err="1"/>
              <a:t>Kontrol</a:t>
            </a:r>
            <a:r>
              <a:rPr lang="en-GB" dirty="0"/>
              <a:t> </a:t>
            </a:r>
            <a:r>
              <a:rPr lang="en-GB" dirty="0" err="1"/>
              <a:t>Listesi</a:t>
            </a:r>
            <a:endParaRPr lang="en-GB" dirty="0"/>
          </a:p>
        </p:txBody>
      </p:sp>
      <p:sp>
        <p:nvSpPr>
          <p:cNvPr id="123" name="Google Shape;123;p15"/>
          <p:cNvSpPr txBox="1">
            <a:spLocks noGrp="1"/>
          </p:cNvSpPr>
          <p:nvPr>
            <p:ph type="subTitle" idx="3"/>
          </p:nvPr>
        </p:nvSpPr>
        <p:spPr>
          <a:xfrm>
            <a:off x="1716335" y="1867575"/>
            <a:ext cx="8249100" cy="137160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GB" sz="2000" dirty="0" err="1"/>
              <a:t>Büyük</a:t>
            </a:r>
            <a:r>
              <a:rPr lang="en-GB" sz="2000" dirty="0"/>
              <a:t> </a:t>
            </a:r>
            <a:r>
              <a:rPr lang="en-GB" sz="2000" dirty="0" err="1"/>
              <a:t>bir</a:t>
            </a:r>
            <a:r>
              <a:rPr lang="en-GB" sz="2000" dirty="0"/>
              <a:t> </a:t>
            </a:r>
            <a:r>
              <a:rPr lang="en-GB" sz="2000" dirty="0" err="1"/>
              <a:t>ekipte</a:t>
            </a:r>
            <a:r>
              <a:rPr lang="en-GB" sz="2000" dirty="0"/>
              <a:t> </a:t>
            </a:r>
            <a:r>
              <a:rPr lang="en-GB" sz="2000" dirty="0" err="1"/>
              <a:t>çalışıyorsanız</a:t>
            </a:r>
            <a:r>
              <a:rPr lang="en-GB" sz="2000" dirty="0"/>
              <a:t> </a:t>
            </a:r>
            <a:r>
              <a:rPr lang="en-GB" sz="2000" dirty="0" err="1"/>
              <a:t>ve</a:t>
            </a:r>
            <a:r>
              <a:rPr lang="en-GB" sz="2000" dirty="0"/>
              <a:t> </a:t>
            </a:r>
            <a:r>
              <a:rPr lang="en-GB" sz="2000" dirty="0" err="1"/>
              <a:t>diğer</a:t>
            </a:r>
            <a:r>
              <a:rPr lang="en-GB" sz="2000" dirty="0"/>
              <a:t> </a:t>
            </a:r>
            <a:r>
              <a:rPr lang="en-GB" sz="2000" dirty="0" err="1"/>
              <a:t>kişileri</a:t>
            </a:r>
            <a:r>
              <a:rPr lang="en-GB" sz="2000" dirty="0"/>
              <a:t> </a:t>
            </a:r>
            <a:r>
              <a:rPr lang="en-GB" sz="2000" dirty="0" err="1"/>
              <a:t>takip</a:t>
            </a:r>
            <a:r>
              <a:rPr lang="en-GB" sz="2000" dirty="0"/>
              <a:t> </a:t>
            </a:r>
            <a:r>
              <a:rPr lang="en-GB" sz="2000" dirty="0" err="1"/>
              <a:t>etmenin</a:t>
            </a:r>
            <a:r>
              <a:rPr lang="en-GB" sz="2000" dirty="0"/>
              <a:t> </a:t>
            </a:r>
            <a:r>
              <a:rPr lang="en-GB" sz="2000" dirty="0" err="1"/>
              <a:t>zor</a:t>
            </a:r>
            <a:r>
              <a:rPr lang="en-GB" sz="2000" dirty="0"/>
              <a:t> </a:t>
            </a:r>
            <a:r>
              <a:rPr lang="en-GB" sz="2000" dirty="0" err="1"/>
              <a:t>olduğu</a:t>
            </a:r>
            <a:r>
              <a:rPr lang="en-GB" sz="2000" dirty="0"/>
              <a:t> </a:t>
            </a:r>
            <a:r>
              <a:rPr lang="en-GB" sz="2000" dirty="0" err="1"/>
              <a:t>durumlarda</a:t>
            </a:r>
            <a:endParaRPr lang="en-GB" sz="2000" dirty="0"/>
          </a:p>
          <a:p>
            <a:pPr fontAlgn="base">
              <a:buFont typeface="Arial" panose="020B0604020202020204" pitchFamily="34" charset="0"/>
              <a:buChar char="•"/>
            </a:pPr>
            <a:r>
              <a:rPr lang="en-GB" sz="2000" dirty="0"/>
              <a:t>Test </a:t>
            </a:r>
            <a:r>
              <a:rPr lang="en-GB" sz="2000" dirty="0" err="1"/>
              <a:t>ekibi</a:t>
            </a:r>
            <a:r>
              <a:rPr lang="en-GB" sz="2000" dirty="0"/>
              <a:t> </a:t>
            </a:r>
            <a:r>
              <a:rPr lang="en-GB" sz="2000" dirty="0" err="1"/>
              <a:t>genellikle</a:t>
            </a:r>
            <a:r>
              <a:rPr lang="en-GB" sz="2000" dirty="0"/>
              <a:t> </a:t>
            </a:r>
            <a:r>
              <a:rPr lang="en-GB" sz="2000" dirty="0" err="1"/>
              <a:t>daha</a:t>
            </a:r>
            <a:r>
              <a:rPr lang="en-GB" sz="2000" dirty="0"/>
              <a:t> </a:t>
            </a:r>
            <a:r>
              <a:rPr lang="en-GB" sz="2000" dirty="0" err="1"/>
              <a:t>az</a:t>
            </a:r>
            <a:r>
              <a:rPr lang="en-GB" sz="2000" dirty="0"/>
              <a:t> </a:t>
            </a:r>
            <a:r>
              <a:rPr lang="en-GB" sz="2000" dirty="0" err="1"/>
              <a:t>tecrübeli</a:t>
            </a:r>
            <a:r>
              <a:rPr lang="en-GB" sz="2000" dirty="0"/>
              <a:t> test </a:t>
            </a:r>
            <a:r>
              <a:rPr lang="en-GB" sz="2000" dirty="0" err="1"/>
              <a:t>uzmanlarından</a:t>
            </a:r>
            <a:r>
              <a:rPr lang="en-GB" sz="2000" dirty="0"/>
              <a:t> </a:t>
            </a:r>
            <a:r>
              <a:rPr lang="en-GB" sz="2000" dirty="0" err="1"/>
              <a:t>oluşuyorsa</a:t>
            </a:r>
            <a:endParaRPr lang="en-GB" sz="2000" dirty="0"/>
          </a:p>
          <a:p>
            <a:pPr fontAlgn="base">
              <a:buFont typeface="Arial" panose="020B0604020202020204" pitchFamily="34" charset="0"/>
              <a:buChar char="•"/>
            </a:pPr>
            <a:r>
              <a:rPr lang="en-GB" sz="2000" dirty="0"/>
              <a:t>Banka, </a:t>
            </a:r>
            <a:r>
              <a:rPr lang="en-GB" sz="2000" dirty="0" err="1"/>
              <a:t>devlet</a:t>
            </a:r>
            <a:r>
              <a:rPr lang="en-GB" sz="2000" dirty="0"/>
              <a:t> </a:t>
            </a:r>
            <a:r>
              <a:rPr lang="en-GB" sz="2000" dirty="0" err="1"/>
              <a:t>kurumu</a:t>
            </a:r>
            <a:r>
              <a:rPr lang="en-GB" sz="2000" dirty="0"/>
              <a:t> </a:t>
            </a:r>
            <a:r>
              <a:rPr lang="en-GB" sz="2000" dirty="0" err="1"/>
              <a:t>gibi</a:t>
            </a:r>
            <a:r>
              <a:rPr lang="en-GB" sz="2000" dirty="0"/>
              <a:t> </a:t>
            </a:r>
            <a:r>
              <a:rPr lang="en-GB" sz="2000" dirty="0" err="1"/>
              <a:t>detaylı</a:t>
            </a:r>
            <a:r>
              <a:rPr lang="en-GB" sz="2000" dirty="0"/>
              <a:t> </a:t>
            </a:r>
            <a:r>
              <a:rPr lang="en-GB" sz="2000" dirty="0" err="1"/>
              <a:t>dökümantasyonun</a:t>
            </a:r>
            <a:r>
              <a:rPr lang="en-GB" sz="2000" dirty="0"/>
              <a:t> </a:t>
            </a:r>
            <a:r>
              <a:rPr lang="en-GB" sz="2000" dirty="0" err="1"/>
              <a:t>önemli</a:t>
            </a:r>
            <a:r>
              <a:rPr lang="en-GB" sz="2000" dirty="0"/>
              <a:t> </a:t>
            </a:r>
            <a:r>
              <a:rPr lang="en-GB" sz="2000" dirty="0" err="1"/>
              <a:t>olduğu</a:t>
            </a:r>
            <a:r>
              <a:rPr lang="en-GB" sz="2000" dirty="0"/>
              <a:t> </a:t>
            </a:r>
            <a:r>
              <a:rPr lang="en-GB" sz="2000" dirty="0" err="1"/>
              <a:t>firmalarda</a:t>
            </a:r>
            <a:endParaRPr lang="en-GB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861366-AA59-5447-8E7A-CC2151E48195}"/>
              </a:ext>
            </a:extLst>
          </p:cNvPr>
          <p:cNvSpPr txBox="1"/>
          <p:nvPr/>
        </p:nvSpPr>
        <p:spPr>
          <a:xfrm>
            <a:off x="1330816" y="3957777"/>
            <a:ext cx="26821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Test </a:t>
            </a:r>
            <a:r>
              <a:rPr lang="en-US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Kontrol</a:t>
            </a: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Listeleri</a:t>
            </a: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5" name="Google Shape;121;p15">
            <a:extLst>
              <a:ext uri="{FF2B5EF4-FFF2-40B4-BE49-F238E27FC236}">
                <a16:creationId xmlns:a16="http://schemas.microsoft.com/office/drawing/2014/main" id="{27595204-8A99-0C4C-8885-FDDA298E39D1}"/>
              </a:ext>
            </a:extLst>
          </p:cNvPr>
          <p:cNvSpPr/>
          <p:nvPr/>
        </p:nvSpPr>
        <p:spPr>
          <a:xfrm>
            <a:off x="0" y="457199"/>
            <a:ext cx="4069080" cy="746975"/>
          </a:xfrm>
          <a:prstGeom prst="rect">
            <a:avLst/>
          </a:prstGeom>
          <a:solidFill>
            <a:srgbClr val="56ADF2">
              <a:alpha val="7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Test </a:t>
            </a:r>
            <a:r>
              <a:rPr lang="en-US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Senaryoları</a:t>
            </a: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ve</a:t>
            </a: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 Test </a:t>
            </a:r>
            <a:r>
              <a:rPr lang="en-US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Kontrol</a:t>
            </a: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Listesi</a:t>
            </a: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farkları</a:t>
            </a:r>
            <a:endParaRPr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567FBE-8A7E-1E40-B4F5-BD8C49C620FA}"/>
              </a:ext>
            </a:extLst>
          </p:cNvPr>
          <p:cNvSpPr txBox="1"/>
          <p:nvPr/>
        </p:nvSpPr>
        <p:spPr>
          <a:xfrm>
            <a:off x="1330816" y="1436656"/>
            <a:ext cx="21499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Test </a:t>
            </a:r>
            <a:r>
              <a:rPr lang="en-US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Senaryoları</a:t>
            </a: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7" name="Google Shape;123;p15">
            <a:extLst>
              <a:ext uri="{FF2B5EF4-FFF2-40B4-BE49-F238E27FC236}">
                <a16:creationId xmlns:a16="http://schemas.microsoft.com/office/drawing/2014/main" id="{5D7ADE24-718F-9A47-9713-661C18F82E9F}"/>
              </a:ext>
            </a:extLst>
          </p:cNvPr>
          <p:cNvSpPr txBox="1">
            <a:spLocks/>
          </p:cNvSpPr>
          <p:nvPr/>
        </p:nvSpPr>
        <p:spPr>
          <a:xfrm>
            <a:off x="1716335" y="4428750"/>
            <a:ext cx="8249100" cy="1728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fontAlgn="base">
              <a:buFont typeface="Arial" panose="020B0604020202020204" pitchFamily="34" charset="0"/>
              <a:buChar char="•"/>
            </a:pPr>
            <a:r>
              <a:rPr lang="en-GB" sz="2000" dirty="0" err="1"/>
              <a:t>Küçük</a:t>
            </a:r>
            <a:r>
              <a:rPr lang="en-GB" sz="2000" dirty="0"/>
              <a:t> </a:t>
            </a:r>
            <a:r>
              <a:rPr lang="en-GB" sz="2000" dirty="0" err="1"/>
              <a:t>bir</a:t>
            </a:r>
            <a:r>
              <a:rPr lang="en-GB" sz="2000" dirty="0"/>
              <a:t> </a:t>
            </a:r>
            <a:r>
              <a:rPr lang="en-GB" sz="2000" dirty="0" err="1"/>
              <a:t>ekiple</a:t>
            </a:r>
            <a:r>
              <a:rPr lang="en-GB" sz="2000" dirty="0"/>
              <a:t> </a:t>
            </a:r>
            <a:r>
              <a:rPr lang="en-GB" sz="2000" dirty="0" err="1"/>
              <a:t>çalışıyorsanız</a:t>
            </a:r>
            <a:endParaRPr lang="en-GB" sz="2000" dirty="0"/>
          </a:p>
          <a:p>
            <a:pPr fontAlgn="base">
              <a:buFont typeface="Arial" panose="020B0604020202020204" pitchFamily="34" charset="0"/>
              <a:buChar char="•"/>
            </a:pPr>
            <a:r>
              <a:rPr lang="en-GB" sz="2000" dirty="0" err="1"/>
              <a:t>Ekip</a:t>
            </a:r>
            <a:r>
              <a:rPr lang="en-GB" sz="2000" dirty="0"/>
              <a:t> </a:t>
            </a:r>
            <a:r>
              <a:rPr lang="en-GB" sz="2000" dirty="0" err="1"/>
              <a:t>tecrübeli</a:t>
            </a:r>
            <a:r>
              <a:rPr lang="en-GB" sz="2000" dirty="0"/>
              <a:t> test </a:t>
            </a:r>
            <a:r>
              <a:rPr lang="en-GB" sz="2000" dirty="0" err="1"/>
              <a:t>uzmanları</a:t>
            </a:r>
            <a:r>
              <a:rPr lang="en-GB" sz="2000" dirty="0"/>
              <a:t> </a:t>
            </a:r>
            <a:r>
              <a:rPr lang="en-GB" sz="2000" dirty="0" err="1"/>
              <a:t>ve</a:t>
            </a:r>
            <a:r>
              <a:rPr lang="en-GB" sz="2000" dirty="0"/>
              <a:t> </a:t>
            </a:r>
            <a:r>
              <a:rPr lang="en-GB" sz="2000" dirty="0" err="1"/>
              <a:t>mühendislerden</a:t>
            </a:r>
            <a:r>
              <a:rPr lang="en-GB" sz="2000" dirty="0"/>
              <a:t> </a:t>
            </a:r>
            <a:r>
              <a:rPr lang="en-GB" sz="2000" dirty="0" err="1"/>
              <a:t>oluşuyorsa</a:t>
            </a:r>
            <a:endParaRPr lang="en-GB" sz="2000" dirty="0"/>
          </a:p>
          <a:p>
            <a:pPr fontAlgn="base">
              <a:buFont typeface="Arial" panose="020B0604020202020204" pitchFamily="34" charset="0"/>
              <a:buChar char="•"/>
            </a:pPr>
            <a:r>
              <a:rPr lang="en-GB" sz="2000" dirty="0" err="1"/>
              <a:t>Ekibiniz</a:t>
            </a:r>
            <a:r>
              <a:rPr lang="en-GB" sz="2000" dirty="0"/>
              <a:t> </a:t>
            </a:r>
            <a:r>
              <a:rPr lang="en-GB" sz="2000" dirty="0" err="1"/>
              <a:t>ile</a:t>
            </a:r>
            <a:r>
              <a:rPr lang="en-GB" sz="2000" dirty="0"/>
              <a:t> </a:t>
            </a:r>
            <a:r>
              <a:rPr lang="en-GB" sz="2000" dirty="0" err="1"/>
              <a:t>birebir</a:t>
            </a:r>
            <a:r>
              <a:rPr lang="en-GB" sz="2000" dirty="0"/>
              <a:t> </a:t>
            </a:r>
            <a:r>
              <a:rPr lang="en-GB" sz="2000" dirty="0" err="1"/>
              <a:t>çalışma</a:t>
            </a:r>
            <a:r>
              <a:rPr lang="en-GB" sz="2000" dirty="0"/>
              <a:t> </a:t>
            </a:r>
            <a:r>
              <a:rPr lang="en-GB" sz="2000" dirty="0" err="1"/>
              <a:t>ve</a:t>
            </a:r>
            <a:r>
              <a:rPr lang="en-GB" sz="2000" dirty="0"/>
              <a:t> </a:t>
            </a:r>
            <a:r>
              <a:rPr lang="en-GB" sz="2000" dirty="0" err="1"/>
              <a:t>iş</a:t>
            </a:r>
            <a:r>
              <a:rPr lang="en-GB" sz="2000" dirty="0"/>
              <a:t> </a:t>
            </a:r>
            <a:r>
              <a:rPr lang="en-GB" sz="2000" dirty="0" err="1"/>
              <a:t>birliği</a:t>
            </a:r>
            <a:r>
              <a:rPr lang="en-GB" sz="2000" dirty="0"/>
              <a:t> </a:t>
            </a:r>
            <a:r>
              <a:rPr lang="en-GB" sz="2000" dirty="0" err="1"/>
              <a:t>içerisinde</a:t>
            </a:r>
            <a:r>
              <a:rPr lang="en-GB" sz="2000" dirty="0"/>
              <a:t> </a:t>
            </a:r>
            <a:r>
              <a:rPr lang="en-GB" sz="2000" dirty="0" err="1"/>
              <a:t>iseniz</a:t>
            </a:r>
            <a:r>
              <a:rPr lang="en-GB" sz="2000" dirty="0"/>
              <a:t>,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GB" sz="2000" dirty="0" err="1"/>
              <a:t>Detaylı</a:t>
            </a:r>
            <a:r>
              <a:rPr lang="en-GB" sz="2000" dirty="0"/>
              <a:t> </a:t>
            </a:r>
            <a:r>
              <a:rPr lang="en-GB" sz="2000" dirty="0" err="1"/>
              <a:t>dökümantasyon</a:t>
            </a:r>
            <a:r>
              <a:rPr lang="en-GB" sz="2000" dirty="0"/>
              <a:t> </a:t>
            </a:r>
            <a:r>
              <a:rPr lang="en-GB" sz="2000" dirty="0" err="1"/>
              <a:t>önemli</a:t>
            </a:r>
            <a:r>
              <a:rPr lang="en-GB" sz="2000" dirty="0"/>
              <a:t> </a:t>
            </a:r>
            <a:r>
              <a:rPr lang="en-GB" sz="2000" dirty="0" err="1"/>
              <a:t>değilse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378060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HLast" id="{24302128-0C49-904F-82DC-D5536A544D92}" vid="{660824C7-F6F9-6340-AF09-9941BA277FD0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1745</TotalTime>
  <Words>258</Words>
  <Application>Microsoft Macintosh PowerPoint</Application>
  <PresentationFormat>Widescreen</PresentationFormat>
  <Paragraphs>38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3.1 Software Development Life Cycle</dc:title>
  <cp:lastModifiedBy>Ozan İlhan</cp:lastModifiedBy>
  <cp:revision>23</cp:revision>
  <dcterms:modified xsi:type="dcterms:W3CDTF">2020-07-11T19:41:32Z</dcterms:modified>
</cp:coreProperties>
</file>